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9"/>
  </p:notesMasterIdLst>
  <p:sldIdLst>
    <p:sldId id="256" r:id="rId2"/>
    <p:sldId id="509" r:id="rId3"/>
    <p:sldId id="510" r:id="rId4"/>
    <p:sldId id="500" r:id="rId5"/>
    <p:sldId id="513" r:id="rId6"/>
    <p:sldId id="265" r:id="rId7"/>
    <p:sldId id="267" r:id="rId8"/>
    <p:sldId id="266" r:id="rId9"/>
    <p:sldId id="503" r:id="rId10"/>
    <p:sldId id="268" r:id="rId11"/>
    <p:sldId id="275" r:id="rId12"/>
    <p:sldId id="262" r:id="rId13"/>
    <p:sldId id="501" r:id="rId14"/>
    <p:sldId id="446" r:id="rId15"/>
    <p:sldId id="506" r:id="rId16"/>
    <p:sldId id="514" r:id="rId17"/>
    <p:sldId id="505" r:id="rId18"/>
    <p:sldId id="502" r:id="rId19"/>
    <p:sldId id="443" r:id="rId20"/>
    <p:sldId id="445" r:id="rId21"/>
    <p:sldId id="512" r:id="rId22"/>
    <p:sldId id="438" r:id="rId23"/>
    <p:sldId id="439" r:id="rId24"/>
    <p:sldId id="440" r:id="rId25"/>
    <p:sldId id="455" r:id="rId26"/>
    <p:sldId id="504" r:id="rId27"/>
    <p:sldId id="497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683"/>
    <p:restoredTop sz="94590"/>
  </p:normalViewPr>
  <p:slideViewPr>
    <p:cSldViewPr snapToGrid="0" snapToObjects="1">
      <p:cViewPr varScale="1">
        <p:scale>
          <a:sx n="112" d="100"/>
          <a:sy n="112" d="100"/>
        </p:scale>
        <p:origin x="74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796639-8D3A-6E4B-B3D0-51698DCB7D5C}" type="datetimeFigureOut">
              <a:rPr lang="en-US" smtClean="0"/>
              <a:t>4/6/22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2057DB-DAB8-D342-A09B-E1EC5BA32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8700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8C387D7-37E8-DA4A-BDC5-51BE604B21E4}" type="slidenum">
              <a:rPr lang="en-US"/>
              <a:pPr>
                <a:defRPr/>
              </a:pPr>
              <a:t>27</a:t>
            </a:fld>
            <a:endParaRPr lang="en-US"/>
          </a:p>
        </p:txBody>
      </p:sp>
      <p:sp>
        <p:nvSpPr>
          <p:cNvPr id="9523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17B691C0-DBBC-5E43-B1DE-86CBF50C1CE2}" type="slidenum">
              <a:rPr lang="en-US" sz="1200"/>
              <a:pPr algn="r" eaLnBrk="1" hangingPunct="1"/>
              <a:t>27</a:t>
            </a:fld>
            <a:endParaRPr lang="en-US" sz="1200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3738"/>
            <a:ext cx="4560887" cy="3421062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988" y="4343400"/>
            <a:ext cx="5026025" cy="4113213"/>
          </a:xfrm>
        </p:spPr>
        <p:txBody>
          <a:bodyPr lIns="107113" tIns="53556" rIns="107113" bIns="53556"/>
          <a:lstStyle/>
          <a:p>
            <a:pPr eaLnBrk="1" hangingPunct="1">
              <a:defRPr/>
            </a:pPr>
            <a:r>
              <a:rPr lang="en-US" dirty="0">
                <a:cs typeface="+mn-cs"/>
              </a:rPr>
              <a:t>I</a:t>
            </a:r>
            <a:r>
              <a:rPr lang="ja-JP" altLang="en-US" dirty="0">
                <a:latin typeface="Arial"/>
                <a:cs typeface="+mn-cs"/>
              </a:rPr>
              <a:t>’</a:t>
            </a:r>
            <a:r>
              <a:rPr lang="en-US" dirty="0">
                <a:cs typeface="+mn-cs"/>
              </a:rPr>
              <a:t>d like to end with this favorite piece written by Gabriela Mistral a </a:t>
            </a:r>
            <a:r>
              <a:rPr lang="en-US" dirty="0" err="1">
                <a:cs typeface="+mn-cs"/>
              </a:rPr>
              <a:t>nobel</a:t>
            </a:r>
            <a:r>
              <a:rPr lang="en-US" dirty="0">
                <a:cs typeface="+mn-cs"/>
              </a:rPr>
              <a:t> prize-winning poet from Chile. </a:t>
            </a:r>
          </a:p>
        </p:txBody>
      </p:sp>
    </p:spTree>
    <p:extLst>
      <p:ext uri="{BB962C8B-B14F-4D97-AF65-F5344CB8AC3E}">
        <p14:creationId xmlns:p14="http://schemas.microsoft.com/office/powerpoint/2010/main" val="14379649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4/6/22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4/6/22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4/6/22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4/6/22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4/6/22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4/6/22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4/6/22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4/6/22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4/6/22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4/6/22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4/6/22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4/6/22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4/6/22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4/6/22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4/6/22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4/6/22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6233" y="304803"/>
            <a:ext cx="10668000" cy="1216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755651" y="1752600"/>
            <a:ext cx="5232400" cy="4267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1251" y="1752600"/>
            <a:ext cx="5232400" cy="4267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12800" y="6245226"/>
            <a:ext cx="2641600" cy="476251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245226"/>
            <a:ext cx="3860800" cy="476251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245226"/>
            <a:ext cx="2641600" cy="476251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68D5FA-A1B0-6745-AB70-B542FA1FFC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1853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4/6/22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  <p:sldLayoutId id="214748366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ipa-world.org/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5D30A-8B8F-1A4D-B63D-63C69527A8A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0070C0"/>
                </a:solidFill>
              </a:rPr>
              <a:t>Helping children and families who experience disasters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C8107D-0592-BF4A-B5AD-E5E5F745287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00B0F0"/>
                </a:solidFill>
              </a:rPr>
              <a:t>KAREN OLNESS MD, FAAP, PROFESSOR EMERITA OF PEDIATRICS, GLOBAL HEALTH AND DISEASES, CASE WESTERN RESERVE UNIVERSITY</a:t>
            </a:r>
          </a:p>
          <a:p>
            <a:r>
              <a:rPr lang="en-US" b="1" dirty="0">
                <a:solidFill>
                  <a:srgbClr val="00B0F0"/>
                </a:solidFill>
              </a:rPr>
              <a:t>With assistance from TIMOTHY CULBERT, MD</a:t>
            </a:r>
          </a:p>
        </p:txBody>
      </p:sp>
    </p:spTree>
    <p:extLst>
      <p:ext uri="{BB962C8B-B14F-4D97-AF65-F5344CB8AC3E}">
        <p14:creationId xmlns:p14="http://schemas.microsoft.com/office/powerpoint/2010/main" val="7068835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568A75-336D-7146-AB01-EE02B6813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Drawings by displaced children in Kosovo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EEE0EC8-211E-6346-9431-C8CFA28466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62110" y="2498725"/>
            <a:ext cx="5516803" cy="4137602"/>
          </a:xfrm>
        </p:spPr>
      </p:pic>
    </p:spTree>
    <p:extLst>
      <p:ext uri="{BB962C8B-B14F-4D97-AF65-F5344CB8AC3E}">
        <p14:creationId xmlns:p14="http://schemas.microsoft.com/office/powerpoint/2010/main" val="23760243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E95AC9-1526-7E4A-923D-0E0DAA8852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Drawing by children in refugee camp, Sudan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C6D146B-F30F-6042-AC1D-D5BB50792F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66547" y="2133600"/>
            <a:ext cx="6299199" cy="4724400"/>
          </a:xfrm>
        </p:spPr>
      </p:pic>
    </p:spTree>
    <p:extLst>
      <p:ext uri="{BB962C8B-B14F-4D97-AF65-F5344CB8AC3E}">
        <p14:creationId xmlns:p14="http://schemas.microsoft.com/office/powerpoint/2010/main" val="11974470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20F6F-528D-1D40-B33A-07E2117784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B0F0"/>
                </a:solidFill>
              </a:rPr>
              <a:t>Help children to feel in control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56E2C3-DABA-1C40-B459-52403BE751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>
              <a:solidFill>
                <a:srgbClr val="002060"/>
              </a:solidFill>
            </a:endParaRPr>
          </a:p>
          <a:p>
            <a:r>
              <a:rPr lang="en-US" sz="2400" b="1" dirty="0">
                <a:solidFill>
                  <a:srgbClr val="002060"/>
                </a:solidFill>
              </a:rPr>
              <a:t>Mental Health Professionals are always in short supply in acute disaster situations.</a:t>
            </a:r>
          </a:p>
          <a:p>
            <a:endParaRPr lang="en-US" sz="2400" b="1" dirty="0">
              <a:solidFill>
                <a:srgbClr val="002060"/>
              </a:solidFill>
            </a:endParaRPr>
          </a:p>
          <a:p>
            <a:r>
              <a:rPr lang="en-US" sz="2400" b="1" dirty="0">
                <a:solidFill>
                  <a:srgbClr val="002060"/>
                </a:solidFill>
              </a:rPr>
              <a:t>Interventions for pre-school and school age children should be culturally acceptable, should involve play and should be fun.</a:t>
            </a:r>
          </a:p>
          <a:p>
            <a:endParaRPr lang="en-US" sz="2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85535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29BAF-66CC-834E-BD3E-DE71B4A4A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Programs to help children feel in control and facilitate resilience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BF179B-E852-CD4A-BBF0-F68BB44FD1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/>
              <a:t>COMFORT KITS</a:t>
            </a:r>
          </a:p>
          <a:p>
            <a:r>
              <a:rPr lang="en-US" sz="2400" b="1" dirty="0"/>
              <a:t>RETURN TO HAPPINESS</a:t>
            </a:r>
          </a:p>
          <a:p>
            <a:r>
              <a:rPr lang="en-US" sz="2400" b="1" dirty="0"/>
              <a:t>CHILD TO CHILD</a:t>
            </a:r>
          </a:p>
          <a:p>
            <a:r>
              <a:rPr lang="en-US" sz="2400" b="1" dirty="0"/>
              <a:t>BIOFEEDBACK PROGRAMS SUCH AS HEART MATH, and THOUGHT TECHNOLOGY.</a:t>
            </a:r>
          </a:p>
          <a:p>
            <a:r>
              <a:rPr lang="en-US" sz="2400" b="1" dirty="0"/>
              <a:t>SCORES OF RELAXATION, MINDFULNESS, GUIDED IMAGERY APPS FOR PHONES AND COMPUTERS.</a:t>
            </a:r>
          </a:p>
        </p:txBody>
      </p:sp>
    </p:spTree>
    <p:extLst>
      <p:ext uri="{BB962C8B-B14F-4D97-AF65-F5344CB8AC3E}">
        <p14:creationId xmlns:p14="http://schemas.microsoft.com/office/powerpoint/2010/main" val="2460950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DA0E06-E199-B443-AA0E-B279E45FE6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6" y="624110"/>
            <a:ext cx="4790008" cy="1280890"/>
          </a:xfrm>
        </p:spPr>
        <p:txBody>
          <a:bodyPr>
            <a:normAutofit fontScale="90000"/>
          </a:bodyPr>
          <a:lstStyle/>
          <a:p>
            <a:r>
              <a:rPr lang="en-US" sz="2800" b="1" dirty="0"/>
              <a:t>THE ORIGINAL COMFORT KIT, Children’s Hospital in</a:t>
            </a:r>
            <a:br>
              <a:rPr lang="en-US" sz="2800" b="1" dirty="0"/>
            </a:br>
            <a:r>
              <a:rPr lang="en-US" sz="2800" b="1" dirty="0"/>
              <a:t>Minneapolis, Minnesota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8739CE0-42FE-A537-251D-EAAC815CE4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3" y="2040467"/>
            <a:ext cx="4802188" cy="3870755"/>
          </a:xfrm>
        </p:spPr>
        <p:txBody>
          <a:bodyPr>
            <a:normAutofit fontScale="92500" lnSpcReduction="10000"/>
          </a:bodyPr>
          <a:lstStyle/>
          <a:p>
            <a:r>
              <a:rPr lang="en-US" sz="2000" b="1" dirty="0">
                <a:solidFill>
                  <a:schemeClr val="tx1"/>
                </a:solidFill>
              </a:rPr>
              <a:t>Developed by Tim </a:t>
            </a:r>
            <a:r>
              <a:rPr lang="en-US" sz="2000" b="1" dirty="0" err="1">
                <a:solidFill>
                  <a:schemeClr val="tx1"/>
                </a:solidFill>
              </a:rPr>
              <a:t>Culbert</a:t>
            </a:r>
            <a:r>
              <a:rPr lang="en-US" sz="2000" b="1" dirty="0">
                <a:solidFill>
                  <a:schemeClr val="tx1"/>
                </a:solidFill>
              </a:rPr>
              <a:t> MD, Maura Fitzgerald, RN, CNS and Lynda </a:t>
            </a:r>
            <a:r>
              <a:rPr lang="en-US" sz="2000" b="1" dirty="0" err="1">
                <a:solidFill>
                  <a:schemeClr val="tx1"/>
                </a:solidFill>
              </a:rPr>
              <a:t>Richsmeier</a:t>
            </a:r>
            <a:r>
              <a:rPr lang="en-US" sz="2000" b="1" dirty="0">
                <a:solidFill>
                  <a:schemeClr val="tx1"/>
                </a:solidFill>
              </a:rPr>
              <a:t> Cyr, PhD at Minneapolis Children’s Hospital.</a:t>
            </a:r>
          </a:p>
          <a:p>
            <a:r>
              <a:rPr lang="en-US" sz="2000" b="1" dirty="0">
                <a:solidFill>
                  <a:schemeClr val="tx1"/>
                </a:solidFill>
              </a:rPr>
              <a:t>Purpose to help hospitalized children, especially those with chronic illnesses who had problems of anxiety, pain, or sleep.</a:t>
            </a:r>
          </a:p>
          <a:p>
            <a:endParaRPr lang="en-US" sz="2000" b="1" dirty="0">
              <a:solidFill>
                <a:schemeClr val="tx1"/>
              </a:solidFill>
            </a:endParaRPr>
          </a:p>
          <a:p>
            <a:r>
              <a:rPr lang="en-US" sz="2000" b="1" dirty="0">
                <a:solidFill>
                  <a:schemeClr val="tx1"/>
                </a:solidFill>
              </a:rPr>
              <a:t>Questionnaire study of parents indicated that children benefitted and continued to use the kits at home.</a:t>
            </a:r>
          </a:p>
        </p:txBody>
      </p:sp>
      <p:pic>
        <p:nvPicPr>
          <p:cNvPr id="4" name="Content Placeholder 3" descr="Picture 3">
            <a:extLst>
              <a:ext uri="{FF2B5EF4-FFF2-40B4-BE49-F238E27FC236}">
                <a16:creationId xmlns:a16="http://schemas.microsoft.com/office/drawing/2014/main" id="{364D7EA7-C556-8B48-86C9-ABD2810971A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19" r="-1" b="-1"/>
          <a:stretch/>
        </p:blipFill>
        <p:spPr>
          <a:xfrm>
            <a:off x="7736146" y="711199"/>
            <a:ext cx="3768466" cy="5419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447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6D6403-7283-3548-A8EF-007BA62ACF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645106"/>
            <a:ext cx="3650279" cy="1259894"/>
          </a:xfrm>
        </p:spPr>
        <p:txBody>
          <a:bodyPr>
            <a:normAutofit/>
          </a:bodyPr>
          <a:lstStyle/>
          <a:p>
            <a:r>
              <a:rPr lang="en-US" b="1" dirty="0"/>
              <a:t>Original Comfort Kit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63571EC-BDEE-D6ED-CABD-D5EB800D01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225" y="2133600"/>
            <a:ext cx="3650278" cy="37592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Squeeze Ball</a:t>
            </a:r>
          </a:p>
          <a:p>
            <a:pPr marL="0" indent="0">
              <a:buNone/>
            </a:pPr>
            <a:r>
              <a:rPr lang="en-US" b="1" dirty="0"/>
              <a:t>Bubbles</a:t>
            </a:r>
          </a:p>
          <a:p>
            <a:pPr marL="0" indent="0">
              <a:buNone/>
            </a:pPr>
            <a:r>
              <a:rPr lang="en-US" b="1" dirty="0"/>
              <a:t>Aroma therapy</a:t>
            </a:r>
          </a:p>
          <a:p>
            <a:pPr marL="0" indent="0">
              <a:buNone/>
            </a:pPr>
            <a:r>
              <a:rPr lang="en-US" b="1" dirty="0"/>
              <a:t>Pinwheels</a:t>
            </a:r>
          </a:p>
          <a:p>
            <a:pPr marL="0" indent="0">
              <a:buNone/>
            </a:pPr>
            <a:r>
              <a:rPr lang="en-US" b="1" dirty="0"/>
              <a:t>Stress Test reflecting finger tip temperature – “</a:t>
            </a:r>
            <a:r>
              <a:rPr lang="en-US" b="1" dirty="0" err="1"/>
              <a:t>Dermatherms</a:t>
            </a:r>
            <a:r>
              <a:rPr lang="en-US" b="1" dirty="0"/>
              <a:t>”</a:t>
            </a:r>
          </a:p>
          <a:p>
            <a:pPr marL="0" indent="0">
              <a:buNone/>
            </a:pPr>
            <a:endParaRPr lang="en-US" b="1" dirty="0"/>
          </a:p>
        </p:txBody>
      </p:sp>
      <p:pic>
        <p:nvPicPr>
          <p:cNvPr id="4" name="Content Placeholder 3" descr="Picture 3">
            <a:extLst>
              <a:ext uri="{FF2B5EF4-FFF2-40B4-BE49-F238E27FC236}">
                <a16:creationId xmlns:a16="http://schemas.microsoft.com/office/drawing/2014/main" id="{1B067051-7C2B-0D44-9120-DE174DBCFC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3740" y="640080"/>
            <a:ext cx="6525183" cy="5252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2103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B2EC7880-C5D9-40A8-A6B0-3198AD07AD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9E84BDE-7D25-9044-95CC-A9AB880F7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645106"/>
            <a:ext cx="3650279" cy="1259894"/>
          </a:xfrm>
        </p:spPr>
        <p:txBody>
          <a:bodyPr>
            <a:normAutofit/>
          </a:bodyPr>
          <a:lstStyle/>
          <a:p>
            <a:r>
              <a:rPr lang="en-US" b="1" dirty="0"/>
              <a:t>Instructions in each kit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4543A62-A2AB-454A-878E-D3D9190D5F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153DD16-EAEC-6FE2-5CEE-C42C786794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225" y="2133600"/>
            <a:ext cx="3650278" cy="3759253"/>
          </a:xfrm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chemeClr val="tx1"/>
                </a:solidFill>
              </a:rPr>
              <a:t>Instructions for the comfort coach who might be a parent, grandparents or nurse.</a:t>
            </a:r>
          </a:p>
          <a:p>
            <a:r>
              <a:rPr lang="en-US" sz="2400" b="1" dirty="0">
                <a:solidFill>
                  <a:schemeClr val="tx1"/>
                </a:solidFill>
              </a:rPr>
              <a:t>Emphasis on child choice, personal control and self care.</a:t>
            </a:r>
          </a:p>
        </p:txBody>
      </p:sp>
      <p:pic>
        <p:nvPicPr>
          <p:cNvPr id="4" name="Content Placeholder 3" descr="Picture 3">
            <a:extLst>
              <a:ext uri="{FF2B5EF4-FFF2-40B4-BE49-F238E27FC236}">
                <a16:creationId xmlns:a16="http://schemas.microsoft.com/office/drawing/2014/main" id="{137D8D7D-90EC-CD4A-B045-9991D57EFD8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1636" b="-2"/>
          <a:stretch/>
        </p:blipFill>
        <p:spPr>
          <a:xfrm>
            <a:off x="4619543" y="640080"/>
            <a:ext cx="6953577" cy="5252773"/>
          </a:xfrm>
          <a:prstGeom prst="rect">
            <a:avLst/>
          </a:prstGeom>
        </p:spPr>
      </p:pic>
      <p:sp>
        <p:nvSpPr>
          <p:cNvPr id="15" name="Freeform 11">
            <a:extLst>
              <a:ext uri="{FF2B5EF4-FFF2-40B4-BE49-F238E27FC236}">
                <a16:creationId xmlns:a16="http://schemas.microsoft.com/office/drawing/2014/main" id="{50553464-41F1-4160-9D02-7C5EC7013B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1004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D55A78-3EE8-3749-AE63-328D6B5F8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Example of how to practice a skill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A8CABF-2711-EE47-A2EE-7CE0F63A00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/>
              <a:t>Breathe to Relax</a:t>
            </a:r>
          </a:p>
          <a:p>
            <a:r>
              <a:rPr lang="en-US" sz="2400" b="1" dirty="0"/>
              <a:t>Imagine you have a balloon in your tummy.</a:t>
            </a:r>
          </a:p>
          <a:p>
            <a:r>
              <a:rPr lang="en-US" sz="2400" b="1" dirty="0"/>
              <a:t>Breathe in slowly through your nose</a:t>
            </a:r>
          </a:p>
          <a:p>
            <a:r>
              <a:rPr lang="en-US" sz="2400" b="1" dirty="0"/>
              <a:t>Breathe out slowly through your mouth</a:t>
            </a:r>
          </a:p>
          <a:p>
            <a:r>
              <a:rPr lang="en-US" sz="2400" b="1" dirty="0"/>
              <a:t>Feel your tummy get big like a balloon blowing up as you breathe in.</a:t>
            </a:r>
          </a:p>
          <a:p>
            <a:r>
              <a:rPr lang="en-US" sz="2400" b="1" dirty="0"/>
              <a:t>As you breathe out, you can let go of uncomfortable feelings or stress.</a:t>
            </a:r>
          </a:p>
        </p:txBody>
      </p:sp>
    </p:spTree>
    <p:extLst>
      <p:ext uri="{BB962C8B-B14F-4D97-AF65-F5344CB8AC3E}">
        <p14:creationId xmlns:p14="http://schemas.microsoft.com/office/powerpoint/2010/main" val="36031857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6FE51D-1757-9C4E-8336-8F1EBA1CF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Comfort kits  adapted for use in both man-made and natural disasters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F86525-E66A-0C4E-883C-BA8E25D31B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>
                <a:solidFill>
                  <a:schemeClr val="tx1"/>
                </a:solidFill>
              </a:rPr>
              <a:t>Dr. </a:t>
            </a:r>
            <a:r>
              <a:rPr lang="en-US" sz="2400" b="1" dirty="0" err="1">
                <a:solidFill>
                  <a:schemeClr val="tx1"/>
                </a:solidFill>
              </a:rPr>
              <a:t>Srivieng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Pairojkul</a:t>
            </a:r>
            <a:r>
              <a:rPr lang="en-US" sz="2400" b="1" dirty="0">
                <a:solidFill>
                  <a:schemeClr val="tx1"/>
                </a:solidFill>
              </a:rPr>
              <a:t>, a Thai pediatrician, found appropriate items, assembled into kits, adapted and translated instructions   and distributed to thousands of children after tsunami.</a:t>
            </a:r>
          </a:p>
          <a:p>
            <a:endParaRPr lang="en-US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97113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79B94-0C14-E547-99A4-18DA0647E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/>
              <a:t>Mini Comfort Kit </a:t>
            </a:r>
            <a:br>
              <a:rPr lang="en-US" b="1" dirty="0"/>
            </a:br>
            <a:r>
              <a:rPr lang="en-US" b="1" dirty="0"/>
              <a:t>Items that have worked well in small kits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3D5288-91E7-C048-84D0-8DD146CEBD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CONTENTS VARY DEPENDING ON LOCALE AND AVAILABILITY OF ITEMS</a:t>
            </a:r>
          </a:p>
          <a:p>
            <a:r>
              <a:rPr lang="en-US" b="1" dirty="0"/>
              <a:t>SMALL BOX OF CRAYONS, SMALL NOTEBOOK</a:t>
            </a:r>
          </a:p>
          <a:p>
            <a:r>
              <a:rPr lang="en-US" b="1" dirty="0"/>
              <a:t>FINGER PUPPET OR OTHER TOY</a:t>
            </a:r>
          </a:p>
          <a:p>
            <a:r>
              <a:rPr lang="en-US" b="1" dirty="0"/>
              <a:t>PINWHEELS</a:t>
            </a:r>
          </a:p>
          <a:p>
            <a:r>
              <a:rPr lang="en-US" b="1" dirty="0"/>
              <a:t>6 INCH RULER TO HELP SYMPTOM MANAGEMENT</a:t>
            </a:r>
          </a:p>
          <a:p>
            <a:r>
              <a:rPr lang="en-US" b="1" dirty="0"/>
              <a:t>BIODOTS, DERMATHERMS</a:t>
            </a:r>
          </a:p>
          <a:p>
            <a:r>
              <a:rPr lang="en-US" b="1" dirty="0"/>
              <a:t>ACUPRESSURE PEN or PENCIL ERASER</a:t>
            </a:r>
          </a:p>
          <a:p>
            <a:r>
              <a:rPr lang="en-US" b="1" dirty="0"/>
              <a:t>SQUEEZE BALL, FIDGET TOOLS, A PIECE OF STRETCHY STRING OR SILLY STRING </a:t>
            </a:r>
          </a:p>
          <a:p>
            <a:r>
              <a:rPr lang="en-US" b="1" dirty="0"/>
              <a:t>CARDS WITH INSTRUCTIONS ON HOW TO USE ITEMS, STICKERS</a:t>
            </a:r>
          </a:p>
          <a:p>
            <a:r>
              <a:rPr lang="en-US" b="1" dirty="0">
                <a:solidFill>
                  <a:srgbClr val="C00000"/>
                </a:solidFill>
              </a:rPr>
              <a:t>PLACE ALL IN SMALL CONTAINER THAT MIGHT BE RE-USED.</a:t>
            </a:r>
          </a:p>
          <a:p>
            <a:pPr marL="0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3445311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7FB62A-66FA-7446-8F11-D0E49117E1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Instructions included in comfort kits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B32A29-26A1-A242-BA77-3FB5BC7E07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45745" indent="-245745" defTabSz="393192">
              <a:lnSpc>
                <a:spcPct val="90000"/>
              </a:lnSpc>
              <a:spcBef>
                <a:spcPts val="500"/>
              </a:spcBef>
              <a:defRPr sz="2408" b="1" u="sng">
                <a:effectLst>
                  <a:outerShdw blurRad="43688" dist="10922" dir="13860000" rotWithShape="0">
                    <a:srgbClr val="000000">
                      <a:alpha val="20000"/>
                    </a:srgbClr>
                  </a:outerShdw>
                </a:effectLst>
              </a:defRPr>
            </a:pPr>
            <a:endParaRPr lang="en-US" dirty="0"/>
          </a:p>
          <a:p>
            <a:pPr marL="245745" indent="-245745" defTabSz="393192">
              <a:lnSpc>
                <a:spcPct val="90000"/>
              </a:lnSpc>
              <a:spcBef>
                <a:spcPts val="500"/>
              </a:spcBef>
              <a:buFontTx/>
              <a:buChar char="✓"/>
              <a:defRPr sz="2236">
                <a:effectLst>
                  <a:outerShdw blurRad="43688" dist="10922" dir="13860000" rotWithShape="0">
                    <a:srgbClr val="000000">
                      <a:alpha val="20000"/>
                    </a:srgbClr>
                  </a:outerShdw>
                </a:effectLst>
              </a:defRPr>
            </a:pPr>
            <a:r>
              <a:rPr lang="en-US" b="1" dirty="0"/>
              <a:t>Breathing exercises</a:t>
            </a:r>
          </a:p>
          <a:p>
            <a:pPr marL="245745" indent="-245745" defTabSz="393192">
              <a:lnSpc>
                <a:spcPct val="90000"/>
              </a:lnSpc>
              <a:spcBef>
                <a:spcPts val="500"/>
              </a:spcBef>
              <a:buFontTx/>
              <a:buChar char="✓"/>
              <a:defRPr sz="2236">
                <a:effectLst>
                  <a:outerShdw blurRad="43688" dist="10922" dir="13860000" rotWithShape="0">
                    <a:srgbClr val="000000">
                      <a:alpha val="20000"/>
                    </a:srgbClr>
                  </a:outerShdw>
                </a:effectLst>
              </a:defRPr>
            </a:pPr>
            <a:r>
              <a:rPr lang="en-US" b="1" dirty="0"/>
              <a:t>Progressive Muscle Relaxation (for older children and adolescents)</a:t>
            </a:r>
          </a:p>
          <a:p>
            <a:pPr marL="245745" indent="-245745" defTabSz="393192">
              <a:lnSpc>
                <a:spcPct val="90000"/>
              </a:lnSpc>
              <a:spcBef>
                <a:spcPts val="500"/>
              </a:spcBef>
              <a:buFontTx/>
              <a:buChar char="✓"/>
              <a:defRPr sz="2236">
                <a:effectLst>
                  <a:outerShdw blurRad="43688" dist="10922" dir="13860000" rotWithShape="0">
                    <a:srgbClr val="000000">
                      <a:alpha val="20000"/>
                    </a:srgbClr>
                  </a:outerShdw>
                </a:effectLst>
              </a:defRPr>
            </a:pPr>
            <a:r>
              <a:rPr lang="en-US" b="1" dirty="0"/>
              <a:t>Imagery and Meditation</a:t>
            </a:r>
          </a:p>
          <a:p>
            <a:pPr marL="245745" indent="-245745" defTabSz="393192">
              <a:lnSpc>
                <a:spcPct val="90000"/>
              </a:lnSpc>
              <a:spcBef>
                <a:spcPts val="500"/>
              </a:spcBef>
              <a:buFontTx/>
              <a:buChar char="✓"/>
              <a:defRPr sz="2236">
                <a:effectLst>
                  <a:outerShdw blurRad="43688" dist="10922" dir="13860000" rotWithShape="0">
                    <a:srgbClr val="000000">
                      <a:alpha val="20000"/>
                    </a:srgbClr>
                  </a:outerShdw>
                </a:effectLst>
              </a:defRPr>
            </a:pPr>
            <a:r>
              <a:rPr lang="en-US" b="1" dirty="0"/>
              <a:t>Positive Self-Talk</a:t>
            </a:r>
          </a:p>
          <a:p>
            <a:pPr marL="245745" indent="-245745" defTabSz="393192">
              <a:lnSpc>
                <a:spcPct val="90000"/>
              </a:lnSpc>
              <a:spcBef>
                <a:spcPts val="500"/>
              </a:spcBef>
              <a:buFontTx/>
              <a:buChar char="✓"/>
              <a:defRPr sz="2236">
                <a:effectLst>
                  <a:outerShdw blurRad="43688" dist="10922" dir="13860000" rotWithShape="0">
                    <a:srgbClr val="000000">
                      <a:alpha val="20000"/>
                    </a:srgbClr>
                  </a:outerShdw>
                </a:effectLst>
              </a:defRPr>
            </a:pPr>
            <a:r>
              <a:rPr lang="en-US" b="1" dirty="0"/>
              <a:t>Acupressure Point Locations</a:t>
            </a:r>
          </a:p>
          <a:p>
            <a:pPr marL="245745" indent="-245745" defTabSz="393192">
              <a:lnSpc>
                <a:spcPct val="90000"/>
              </a:lnSpc>
              <a:spcBef>
                <a:spcPts val="500"/>
              </a:spcBef>
              <a:buFontTx/>
              <a:buChar char="✓"/>
              <a:defRPr sz="2236">
                <a:effectLst>
                  <a:outerShdw blurRad="43688" dist="10922" dir="13860000" rotWithShape="0">
                    <a:srgbClr val="000000">
                      <a:alpha val="20000"/>
                    </a:srgbClr>
                  </a:outerShdw>
                </a:effectLst>
              </a:defRPr>
            </a:pPr>
            <a:r>
              <a:rPr lang="en-US" b="1" dirty="0"/>
              <a:t>Parent or Caretaker Coaching Tips/Role in Self-Regulation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2803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71AA3E-2E85-004B-8C13-4CD3B3B5C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Comfort Kit instructions translated into Creole for use in Haiti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E71140-265F-B745-8076-6DF2D97D8B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>
                <a:solidFill>
                  <a:schemeClr val="tx1"/>
                </a:solidFill>
              </a:rPr>
              <a:t>Haitian child psychologist instructed teenagers on how to offer and explain comfort kits to younger children.</a:t>
            </a:r>
          </a:p>
          <a:p>
            <a:endParaRPr lang="en-US" sz="2400" b="1" dirty="0">
              <a:solidFill>
                <a:schemeClr val="tx1"/>
              </a:solidFill>
            </a:endParaRPr>
          </a:p>
          <a:p>
            <a:r>
              <a:rPr lang="en-US" sz="2400" b="1" dirty="0">
                <a:solidFill>
                  <a:schemeClr val="tx1"/>
                </a:solidFill>
              </a:rPr>
              <a:t>They gave the younger children choices with respect to which item they preferred.</a:t>
            </a:r>
          </a:p>
          <a:p>
            <a:endParaRPr lang="en-US" sz="2400" b="1" dirty="0">
              <a:solidFill>
                <a:schemeClr val="tx1"/>
              </a:solidFill>
            </a:endParaRPr>
          </a:p>
          <a:p>
            <a:r>
              <a:rPr lang="en-US" sz="2400" b="1" dirty="0">
                <a:solidFill>
                  <a:schemeClr val="tx1"/>
                </a:solidFill>
              </a:rPr>
              <a:t>They did breathing demonstrations for the younger children.</a:t>
            </a:r>
          </a:p>
        </p:txBody>
      </p:sp>
    </p:spTree>
    <p:extLst>
      <p:ext uri="{BB962C8B-B14F-4D97-AF65-F5344CB8AC3E}">
        <p14:creationId xmlns:p14="http://schemas.microsoft.com/office/powerpoint/2010/main" val="42503305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443502-8504-DF4B-914C-AB24EEF3BE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645106"/>
            <a:ext cx="3650279" cy="1259894"/>
          </a:xfrm>
        </p:spPr>
        <p:txBody>
          <a:bodyPr>
            <a:normAutofit/>
          </a:bodyPr>
          <a:lstStyle/>
          <a:p>
            <a:br>
              <a:rPr lang="en-US" dirty="0"/>
            </a:br>
            <a:r>
              <a:rPr lang="en-US" b="1" dirty="0"/>
              <a:t>LAOS</a:t>
            </a:r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0DC257F-A0C4-BE15-49C5-AC4750EF97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225" y="2133600"/>
            <a:ext cx="3650278" cy="3759253"/>
          </a:xfrm>
        </p:spPr>
        <p:txBody>
          <a:bodyPr>
            <a:normAutofit/>
          </a:bodyPr>
          <a:lstStyle/>
          <a:p>
            <a:r>
              <a:rPr lang="en-US" sz="2000" b="1" dirty="0">
                <a:solidFill>
                  <a:schemeClr val="tx1"/>
                </a:solidFill>
              </a:rPr>
              <a:t>Hundreds of children displaced by floods in southern Laos in 2018.</a:t>
            </a:r>
          </a:p>
          <a:p>
            <a:r>
              <a:rPr lang="en-US" sz="2000" b="1" dirty="0">
                <a:solidFill>
                  <a:schemeClr val="tx1"/>
                </a:solidFill>
              </a:rPr>
              <a:t>Comfort kit instructions translated into Lao.</a:t>
            </a:r>
          </a:p>
          <a:p>
            <a:r>
              <a:rPr lang="en-US" sz="2000" b="1" dirty="0">
                <a:solidFill>
                  <a:schemeClr val="tx1"/>
                </a:solidFill>
              </a:rPr>
              <a:t>They were distributed via  schools established for displaced children.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521A188-FA15-3541-8AE0-02B958DB45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9543" y="945710"/>
            <a:ext cx="6953577" cy="4641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6909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1EBDF9-30A4-F740-AE11-05B7405BC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645106"/>
            <a:ext cx="6574536" cy="1259894"/>
          </a:xfrm>
        </p:spPr>
        <p:txBody>
          <a:bodyPr>
            <a:normAutofit/>
          </a:bodyPr>
          <a:lstStyle/>
          <a:p>
            <a:r>
              <a:rPr lang="en-US" b="1" dirty="0"/>
              <a:t>The Pinwheel-a device to control</a:t>
            </a:r>
            <a:endParaRPr lang="en-US" b="1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2CE4570-C42C-85E5-933D-33659AFEE5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224" y="2133600"/>
            <a:ext cx="6574535" cy="3759253"/>
          </a:xfrm>
        </p:spPr>
        <p:txBody>
          <a:bodyPr>
            <a:normAutofit/>
          </a:bodyPr>
          <a:lstStyle/>
          <a:p>
            <a:r>
              <a:rPr lang="en-US" sz="2400" b="1" dirty="0"/>
              <a:t>GOOD EXAMPLE OF BEING IN CONTROL.</a:t>
            </a:r>
          </a:p>
          <a:p>
            <a:r>
              <a:rPr lang="en-US" sz="2400" b="1" dirty="0"/>
              <a:t>“I SEE THAT YOU MAKE THE PINWHEEL TURN FASTER OR SLOWER. YOU ARE IN CONTROL. THAT’S GOOD”.</a:t>
            </a:r>
          </a:p>
          <a:p>
            <a:r>
              <a:rPr lang="en-US" sz="2400" b="1" dirty="0"/>
              <a:t>“I HOW WELL YOU  CONTROL YOUR BREATHING WHEN YOU BLOW”.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C51FA2D-66F8-2340-B809-1172B7382D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8363" y="645106"/>
            <a:ext cx="2548905" cy="5247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3077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80F042D-E8B7-324B-A4C3-2A78F266C8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Finger puppets can tell stories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C000AD1-380B-5F40-BDE9-86CAAA42EB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Finger puppets talk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99F03D56-9576-6D40-AB41-F1504D4E7A8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332163" y="2797175"/>
            <a:ext cx="2857500" cy="2857500"/>
          </a:xfr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1FCCAB6-4F6D-DD4D-A99B-D3849DF8FD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b="1" dirty="0"/>
              <a:t>They are in control</a:t>
            </a:r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A519D5B0-5516-1341-B188-FC392C332E78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7660481" y="2546350"/>
            <a:ext cx="3352800" cy="3352800"/>
          </a:xfrm>
        </p:spPr>
      </p:pic>
    </p:spTree>
    <p:extLst>
      <p:ext uri="{BB962C8B-B14F-4D97-AF65-F5344CB8AC3E}">
        <p14:creationId xmlns:p14="http://schemas.microsoft.com/office/powerpoint/2010/main" val="28676540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2" name="Rectangle 51">
            <a:extLst>
              <a:ext uri="{FF2B5EF4-FFF2-40B4-BE49-F238E27FC236}">
                <a16:creationId xmlns:a16="http://schemas.microsoft.com/office/drawing/2014/main" id="{93262980-E907-4930-9E6E-3DC2025CE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1DDAF3-8FB4-084F-8498-9403C702D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645106"/>
            <a:ext cx="3650279" cy="125989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b="1">
                <a:solidFill>
                  <a:srgbClr val="844197"/>
                </a:solidFill>
              </a:rPr>
              <a:t>Encouraging children with simple toys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AFD53EBD-B361-45AD-8ABF-9270B20B4A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8441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2457D14-CA93-E52B-A296-7C7EE14CEF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225" y="2133600"/>
            <a:ext cx="3650278" cy="3759253"/>
          </a:xfrm>
        </p:spPr>
        <p:txBody>
          <a:bodyPr>
            <a:normAutofit/>
          </a:bodyPr>
          <a:lstStyle/>
          <a:p>
            <a:pPr>
              <a:buClr>
                <a:srgbClr val="ED3E12"/>
              </a:buClr>
            </a:pPr>
            <a:r>
              <a:rPr lang="en-US" b="1" dirty="0"/>
              <a:t>LOOK FOR ITEMS THAT PROVIDE WAYS TO HELP THE CHILD FEEL IN CONTROL.</a:t>
            </a:r>
          </a:p>
          <a:p>
            <a:pPr>
              <a:buClr>
                <a:srgbClr val="ED3E12"/>
              </a:buClr>
            </a:pPr>
            <a:r>
              <a:rPr lang="en-US" b="1" dirty="0"/>
              <a:t>ITEMS SHOULD BE DEVELOPMENTALLY APPROPRIATE.</a:t>
            </a:r>
          </a:p>
          <a:p>
            <a:pPr>
              <a:buClr>
                <a:srgbClr val="ED3E12"/>
              </a:buClr>
            </a:pPr>
            <a:r>
              <a:rPr lang="en-US" b="1" dirty="0"/>
              <a:t>AVOID ITEMS THAT CAN BE SWALLOWED BY SMALL CHILDREN.</a:t>
            </a:r>
          </a:p>
        </p:txBody>
      </p:sp>
      <p:sp>
        <p:nvSpPr>
          <p:cNvPr id="56" name="Freeform 11">
            <a:extLst>
              <a:ext uri="{FF2B5EF4-FFF2-40B4-BE49-F238E27FC236}">
                <a16:creationId xmlns:a16="http://schemas.microsoft.com/office/drawing/2014/main" id="{DA1A4CE7-6399-4B37-ACE2-CFC4B4077B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Toys at a table">
            <a:extLst>
              <a:ext uri="{FF2B5EF4-FFF2-40B4-BE49-F238E27FC236}">
                <a16:creationId xmlns:a16="http://schemas.microsoft.com/office/drawing/2014/main" id="{1284702C-0FB5-BAB9-8892-5C831D57973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40" r="16881"/>
          <a:stretch/>
        </p:blipFill>
        <p:spPr>
          <a:xfrm>
            <a:off x="4619543" y="10"/>
            <a:ext cx="7572457" cy="6853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2522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8B139-C542-4446-A790-EF933F4CC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70C0"/>
                </a:solidFill>
              </a:rPr>
              <a:t>An idea that has traveled well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A72834-A5BB-6746-BF00-E4846A512E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>
                <a:solidFill>
                  <a:schemeClr val="tx1"/>
                </a:solidFill>
              </a:rPr>
              <a:t>Information about comfort kits can be accessed on website of International Pediatric Association.</a:t>
            </a:r>
          </a:p>
          <a:p>
            <a:pPr marL="0" indent="0">
              <a:buNone/>
            </a:pPr>
            <a:r>
              <a:rPr lang="en-US" sz="2400" b="1" dirty="0">
                <a:solidFill>
                  <a:schemeClr val="tx1"/>
                </a:solidFill>
              </a:rPr>
              <a:t>		</a:t>
            </a:r>
            <a:r>
              <a:rPr lang="en-US" sz="2400" b="1" dirty="0">
                <a:solidFill>
                  <a:schemeClr val="tx1"/>
                </a:solidFill>
                <a:hlinkClick r:id="rId2"/>
              </a:rPr>
              <a:t>https://www.ipa-world.org</a:t>
            </a:r>
            <a:endParaRPr lang="en-US" sz="24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chemeClr val="tx1"/>
                </a:solidFill>
              </a:rPr>
              <a:t>           SAGs- 2019-2021</a:t>
            </a:r>
          </a:p>
          <a:p>
            <a:pPr marL="0" indent="0">
              <a:buNone/>
            </a:pPr>
            <a:r>
              <a:rPr lang="en-US" sz="2400" b="1" dirty="0">
                <a:solidFill>
                  <a:schemeClr val="tx1"/>
                </a:solidFill>
              </a:rPr>
              <a:t>		 Resources</a:t>
            </a:r>
          </a:p>
          <a:p>
            <a:pPr marL="0" indent="0">
              <a:buNone/>
            </a:pPr>
            <a:r>
              <a:rPr lang="en-US" sz="2400" b="1" dirty="0">
                <a:solidFill>
                  <a:schemeClr val="tx1"/>
                </a:solidFill>
              </a:rPr>
              <a:t>		 Comfort Kit Information and Skill Practices</a:t>
            </a:r>
          </a:p>
          <a:p>
            <a:r>
              <a:rPr lang="en-US" sz="2400" b="1" dirty="0">
                <a:solidFill>
                  <a:schemeClr val="tx1"/>
                </a:solidFill>
              </a:rPr>
              <a:t>Also available on 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42478564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Return to Happiness Program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 dirty="0"/>
              <a:t>Developed by UNICEF</a:t>
            </a:r>
          </a:p>
          <a:p>
            <a:r>
              <a:rPr lang="en-US" sz="2400" b="1" dirty="0"/>
              <a:t>First used in Mozambique</a:t>
            </a:r>
          </a:p>
          <a:p>
            <a:r>
              <a:rPr lang="en-US" sz="2400" b="1" dirty="0"/>
              <a:t>Has been adapted for many areas of world</a:t>
            </a:r>
          </a:p>
          <a:p>
            <a:r>
              <a:rPr lang="en-US" sz="2400" b="1" dirty="0"/>
              <a:t>Involves communities, including teachers and other community leaders.</a:t>
            </a:r>
          </a:p>
          <a:p>
            <a:r>
              <a:rPr lang="en-US" sz="2400" b="1" dirty="0"/>
              <a:t>Process enjoyed by children and helps to identify children in need of psychological assistance.</a:t>
            </a:r>
          </a:p>
          <a:p>
            <a:pPr marL="0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173078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dist="125724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Psychosocial Backpacks</a:t>
            </a:r>
          </a:p>
        </p:txBody>
      </p:sp>
      <p:sp>
        <p:nvSpPr>
          <p:cNvPr id="65541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For infants, toddlers:</a:t>
            </a:r>
          </a:p>
          <a:p>
            <a:pPr lvl="1"/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Books </a:t>
            </a:r>
          </a:p>
          <a:p>
            <a:pPr lvl="1"/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Teddy bears, baby dolls</a:t>
            </a:r>
          </a:p>
          <a:p>
            <a:pPr lvl="1"/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Puppets, toy families</a:t>
            </a:r>
          </a:p>
          <a:p>
            <a:pPr lvl="1"/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Art supplies: paper, crayons, scissors</a:t>
            </a:r>
          </a:p>
          <a:p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For older children: </a:t>
            </a:r>
          </a:p>
          <a:p>
            <a:pPr lvl="1"/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Chapter books</a:t>
            </a:r>
          </a:p>
          <a:p>
            <a:pPr lvl="1"/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Blank books for journaling</a:t>
            </a:r>
          </a:p>
          <a:p>
            <a:pPr lvl="1"/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Drawing/Art supplies</a:t>
            </a:r>
          </a:p>
          <a:p>
            <a:endParaRPr lang="en-US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5543" name="Picture 7" descr="db_ret04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43600" y="2005015"/>
            <a:ext cx="4724400" cy="3543300"/>
          </a:xfrm>
          <a:noFill/>
          <a:ln/>
          <a:effectLst>
            <a:outerShdw dist="305329" dir="2700000" algn="ctr" rotWithShape="0">
              <a:schemeClr val="bg2"/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05060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0489E4A-0F75-9A48-AC1D-95D6188351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BOOKS FOR CHILDREN DISPLACED BY DISASTERS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2C3563-6A85-8C40-A616-593F551AF6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SAN AGUSTIN M, RAMOS-BONOAN C, LORENZANA R, KLASS P, NEEDLEMAN R. PICTURE BOOKS AND READING ALOUD TO SUPPORT CHILDREN AFTER A NATURAL DISASTER: AN EXPLORATORY STUDY.  </a:t>
            </a:r>
            <a:r>
              <a:rPr lang="en-US" b="1"/>
              <a:t>INT J EMERGENCY MENTAL HEALTH HUMAN RESILIENCE, 2018: 21: 1-6.</a:t>
            </a:r>
          </a:p>
          <a:p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10532884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199411" y="367148"/>
            <a:ext cx="7747867" cy="115685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CHILD to CHILD in emergencies</a:t>
            </a:r>
          </a:p>
        </p:txBody>
      </p:sp>
      <p:sp>
        <p:nvSpPr>
          <p:cNvPr id="89090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1981200" y="1981201"/>
            <a:ext cx="8229600" cy="4144964"/>
          </a:xfrm>
        </p:spPr>
        <p:txBody>
          <a:bodyPr/>
          <a:lstStyle/>
          <a:p>
            <a:pPr eaLnBrk="1" hangingPunct="1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Child-to-Child is an educational process that began in 1978. (Dr. David Morley)</a:t>
            </a:r>
          </a:p>
          <a:p>
            <a:pPr eaLnBrk="1" hangingPunct="1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Child-centered participation</a:t>
            </a:r>
          </a:p>
          <a:p>
            <a:pPr eaLnBrk="1" hangingPunct="1"/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  <a:p>
            <a:pPr eaLnBrk="1" hangingPunct="1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One child or a group of children teach a younger child/children or same age children</a:t>
            </a:r>
          </a:p>
          <a:p>
            <a:pPr eaLnBrk="1" hangingPunct="1"/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  <a:p>
            <a:pPr eaLnBrk="1" hangingPunct="1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Children work together with the community</a:t>
            </a:r>
          </a:p>
        </p:txBody>
      </p:sp>
    </p:spTree>
    <p:extLst>
      <p:ext uri="{BB962C8B-B14F-4D97-AF65-F5344CB8AC3E}">
        <p14:creationId xmlns:p14="http://schemas.microsoft.com/office/powerpoint/2010/main" val="20968430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Child-to-Child in Afghan refugee camps   in Pakistan</a:t>
            </a:r>
          </a:p>
        </p:txBody>
      </p:sp>
      <p:sp>
        <p:nvSpPr>
          <p:cNvPr id="90114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1981200" y="2119746"/>
            <a:ext cx="8229600" cy="4006419"/>
          </a:xfrm>
        </p:spPr>
        <p:txBody>
          <a:bodyPr/>
          <a:lstStyle/>
          <a:p>
            <a:pPr eaLnBrk="1" hangingPunct="1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The community worker in the refugee camp,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through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a story, explained to children(5-10 years) the importance of talking to and playing with babies for the child</a:t>
            </a:r>
            <a:r>
              <a:rPr lang="ja-JP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’</a:t>
            </a:r>
            <a:r>
              <a:rPr lang="en-US" altLang="ja-JP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s development.</a:t>
            </a:r>
          </a:p>
          <a:p>
            <a:pPr eaLnBrk="1" hangingPunct="1"/>
            <a:endParaRPr lang="en-US" altLang="ja-JP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  <a:p>
            <a:pPr eaLnBrk="1" hangingPunct="1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The older children went back to their young siblings to observe what made them smile.</a:t>
            </a:r>
          </a:p>
        </p:txBody>
      </p:sp>
    </p:spTree>
    <p:extLst>
      <p:ext uri="{BB962C8B-B14F-4D97-AF65-F5344CB8AC3E}">
        <p14:creationId xmlns:p14="http://schemas.microsoft.com/office/powerpoint/2010/main" val="8158829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Afghan refugee children planned action</a:t>
            </a:r>
          </a:p>
        </p:txBody>
      </p:sp>
      <p:sp>
        <p:nvSpPr>
          <p:cNvPr id="91138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1825625" y="1751013"/>
            <a:ext cx="8540750" cy="41656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They decided to make toys for children out of materials that did not cost anything:</a:t>
            </a:r>
          </a:p>
          <a:p>
            <a:pPr lvl="1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String, paper, grass, bottle tops, cotton reels, old magazines</a:t>
            </a:r>
          </a:p>
          <a:p>
            <a:pPr lvl="1"/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They made mobiles of shiny things and rattles for babies, shape sorters, picture books for very young children, pull along toys and puppets for toddlers.</a:t>
            </a:r>
          </a:p>
        </p:txBody>
      </p:sp>
    </p:spTree>
    <p:extLst>
      <p:ext uri="{BB962C8B-B14F-4D97-AF65-F5344CB8AC3E}">
        <p14:creationId xmlns:p14="http://schemas.microsoft.com/office/powerpoint/2010/main" val="21980751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Humanitarian Aid in Hostile Areas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 dirty="0"/>
              <a:t>Civilians, including health care professionals, may be targeted.</a:t>
            </a:r>
          </a:p>
          <a:p>
            <a:r>
              <a:rPr lang="en-US" sz="2400" b="1" dirty="0"/>
              <a:t>Hospitals and clinics may be bombed.</a:t>
            </a:r>
          </a:p>
          <a:p>
            <a:r>
              <a:rPr lang="en-US" sz="2400" b="1" dirty="0"/>
              <a:t>Between 2011-2017 more than 700 physicians and other health workers  died in Syria while trying to help.</a:t>
            </a:r>
          </a:p>
          <a:p>
            <a:pPr marL="0" indent="0">
              <a:buNone/>
            </a:pPr>
            <a:r>
              <a:rPr lang="en-US" sz="2400" b="1" dirty="0"/>
              <a:t>    </a:t>
            </a:r>
            <a:r>
              <a:rPr lang="en-US" sz="2400" b="1" dirty="0" err="1"/>
              <a:t>Flugelman</a:t>
            </a:r>
            <a:r>
              <a:rPr lang="en-US" sz="2400" b="1" dirty="0"/>
              <a:t> AA and </a:t>
            </a:r>
            <a:r>
              <a:rPr lang="en-US" sz="2400" b="1" dirty="0" err="1"/>
              <a:t>Barthoum</a:t>
            </a:r>
            <a:r>
              <a:rPr lang="en-US" sz="2400" b="1" dirty="0"/>
              <a:t> MB.  Humanitarian Aid Bridging Across a Hostile Border. Pediatrics  140:1-3, </a:t>
            </a:r>
            <a:r>
              <a:rPr lang="en-US" sz="2000" b="1" dirty="0"/>
              <a:t>2017.</a:t>
            </a:r>
          </a:p>
        </p:txBody>
      </p:sp>
    </p:spTree>
    <p:extLst>
      <p:ext uri="{BB962C8B-B14F-4D97-AF65-F5344CB8AC3E}">
        <p14:creationId xmlns:p14="http://schemas.microsoft.com/office/powerpoint/2010/main" val="30835810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A28EE3-15F9-A04F-B5B2-4C7D84A05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Avoiding Relief Worker Trauma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86BF2B-2720-6D45-9066-1FFA639B7B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b="1" dirty="0">
                <a:solidFill>
                  <a:schemeClr val="tx1"/>
                </a:solidFill>
              </a:rPr>
              <a:t>Do your best to understand your duties and expectations of the overall program.</a:t>
            </a:r>
          </a:p>
          <a:p>
            <a:r>
              <a:rPr lang="en-US" sz="2400" b="1" dirty="0">
                <a:solidFill>
                  <a:schemeClr val="tx1"/>
                </a:solidFill>
              </a:rPr>
              <a:t>Participate in a “Buddy” system.  Your Buddy is someone you trust who looks out for you and vice versa.</a:t>
            </a:r>
          </a:p>
          <a:p>
            <a:r>
              <a:rPr lang="en-US" sz="2400" b="1" dirty="0">
                <a:solidFill>
                  <a:schemeClr val="tx1"/>
                </a:solidFill>
              </a:rPr>
              <a:t>Plan to take breaks. Follow rules for shifts and time away. </a:t>
            </a:r>
          </a:p>
          <a:p>
            <a:r>
              <a:rPr lang="en-US" sz="2400" b="1" dirty="0">
                <a:solidFill>
                  <a:schemeClr val="tx1"/>
                </a:solidFill>
              </a:rPr>
              <a:t>Learn and practice a self regulation strategy.</a:t>
            </a:r>
          </a:p>
          <a:p>
            <a:r>
              <a:rPr lang="en-US" sz="2400" b="1" dirty="0">
                <a:solidFill>
                  <a:schemeClr val="tx1"/>
                </a:solidFill>
              </a:rPr>
              <a:t>Be sure there is an evacuation plan for you.</a:t>
            </a:r>
          </a:p>
          <a:p>
            <a:r>
              <a:rPr lang="en-US" sz="2400" b="1" dirty="0">
                <a:solidFill>
                  <a:schemeClr val="tx1"/>
                </a:solidFill>
              </a:rPr>
              <a:t>After completion of assignment, participate in debriefing.</a:t>
            </a:r>
          </a:p>
          <a:p>
            <a:endParaRPr lang="en-US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28815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Text Box 2"/>
          <p:cNvSpPr txBox="1">
            <a:spLocks noChangeArrowheads="1"/>
          </p:cNvSpPr>
          <p:nvPr/>
        </p:nvSpPr>
        <p:spPr bwMode="auto">
          <a:xfrm>
            <a:off x="1879002" y="659806"/>
            <a:ext cx="8347934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We are guilty of many errors and many faults, but our worst crime is abandoning the children, neglecting the fountain of life.</a:t>
            </a:r>
          </a:p>
          <a:p>
            <a:pPr algn="ctr">
              <a:spcBef>
                <a:spcPct val="50000"/>
              </a:spcBef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 Many of the things we need can wait.</a:t>
            </a:r>
          </a:p>
          <a:p>
            <a:pPr algn="ctr">
              <a:spcBef>
                <a:spcPct val="50000"/>
              </a:spcBef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The child cannot.</a:t>
            </a:r>
          </a:p>
          <a:p>
            <a:pPr algn="ctr">
              <a:spcBef>
                <a:spcPct val="50000"/>
              </a:spcBef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Right now is the time his bones are being formed, his blood is being made and his senses are being developed.</a:t>
            </a:r>
          </a:p>
          <a:p>
            <a:pPr algn="ctr">
              <a:spcBef>
                <a:spcPct val="50000"/>
              </a:spcBef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To him we cannot answer </a:t>
            </a:r>
            <a:r>
              <a:rPr lang="ja-JP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“</a:t>
            </a:r>
            <a:r>
              <a:rPr lang="en-US" altLang="ja-JP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Tomorrow</a:t>
            </a:r>
            <a:r>
              <a:rPr lang="ja-JP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”</a:t>
            </a:r>
            <a:r>
              <a:rPr lang="en-US" altLang="ja-JP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,</a:t>
            </a:r>
          </a:p>
          <a:p>
            <a:pPr algn="ctr">
              <a:spcBef>
                <a:spcPct val="50000"/>
              </a:spcBef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His name is </a:t>
            </a:r>
            <a:r>
              <a:rPr lang="ja-JP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“</a:t>
            </a:r>
            <a:r>
              <a:rPr lang="en-US" altLang="ja-JP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Today</a:t>
            </a:r>
            <a:r>
              <a:rPr lang="ja-JP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”</a:t>
            </a:r>
            <a:r>
              <a:rPr lang="en-US" altLang="ja-JP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.  </a:t>
            </a:r>
          </a:p>
          <a:p>
            <a:pPr>
              <a:spcBef>
                <a:spcPct val="50000"/>
              </a:spcBef>
            </a:pPr>
            <a:endParaRPr lang="en-US" dirty="0"/>
          </a:p>
        </p:txBody>
      </p:sp>
      <p:sp>
        <p:nvSpPr>
          <p:cNvPr id="94210" name="Text Box 3"/>
          <p:cNvSpPr txBox="1">
            <a:spLocks noChangeArrowheads="1"/>
          </p:cNvSpPr>
          <p:nvPr/>
        </p:nvSpPr>
        <p:spPr bwMode="auto">
          <a:xfrm>
            <a:off x="8096922" y="5422014"/>
            <a:ext cx="228062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Gabriela Mistral                                 Nobel Prize-winning                            poet from Chile</a:t>
            </a:r>
          </a:p>
        </p:txBody>
      </p:sp>
    </p:spTree>
    <p:extLst>
      <p:ext uri="{BB962C8B-B14F-4D97-AF65-F5344CB8AC3E}">
        <p14:creationId xmlns:p14="http://schemas.microsoft.com/office/powerpoint/2010/main" val="1847382556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1385</TotalTime>
  <Words>1248</Words>
  <Application>Microsoft Macintosh PowerPoint</Application>
  <PresentationFormat>Widescreen</PresentationFormat>
  <Paragraphs>142</Paragraphs>
  <Slides>27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Arial</vt:lpstr>
      <vt:lpstr>Calibri</vt:lpstr>
      <vt:lpstr>Century Gothic</vt:lpstr>
      <vt:lpstr>Wingdings 3</vt:lpstr>
      <vt:lpstr>Wisp</vt:lpstr>
      <vt:lpstr>Helping children and families who experience disasters</vt:lpstr>
      <vt:lpstr>Drawings by displaced children in Kosovo</vt:lpstr>
      <vt:lpstr>Drawing by children in refugee camp, Sudan</vt:lpstr>
      <vt:lpstr>Help children to feel in control</vt:lpstr>
      <vt:lpstr>Programs to help children feel in control and facilitate resilience</vt:lpstr>
      <vt:lpstr>THE ORIGINAL COMFORT KIT, Children’s Hospital in Minneapolis, Minnesota</vt:lpstr>
      <vt:lpstr>Original Comfort Kit</vt:lpstr>
      <vt:lpstr>Instructions in each kit</vt:lpstr>
      <vt:lpstr>Example of how to practice a skill</vt:lpstr>
      <vt:lpstr>Comfort kits  adapted for use in both man-made and natural disasters</vt:lpstr>
      <vt:lpstr>Mini Comfort Kit  Items that have worked well in small kits</vt:lpstr>
      <vt:lpstr>Instructions included in comfort kits</vt:lpstr>
      <vt:lpstr>Comfort Kit instructions translated into Creole for use in Haiti</vt:lpstr>
      <vt:lpstr> LAOS</vt:lpstr>
      <vt:lpstr>The Pinwheel-a device to control</vt:lpstr>
      <vt:lpstr>Finger puppets can tell stories</vt:lpstr>
      <vt:lpstr>Encouraging children with simple toys</vt:lpstr>
      <vt:lpstr>An idea that has traveled well</vt:lpstr>
      <vt:lpstr>Return to Happiness Program</vt:lpstr>
      <vt:lpstr>Psychosocial Backpacks</vt:lpstr>
      <vt:lpstr>BOOKS FOR CHILDREN DISPLACED BY DISASTERS</vt:lpstr>
      <vt:lpstr>CHILD to CHILD in emergencies</vt:lpstr>
      <vt:lpstr>Child-to-Child in Afghan refugee camps   in Pakistan</vt:lpstr>
      <vt:lpstr>Afghan refugee children planned action</vt:lpstr>
      <vt:lpstr>Humanitarian Aid in Hostile Areas</vt:lpstr>
      <vt:lpstr>Avoiding Relief Worker Trauma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Helping children and families who experience disasters</dc:title>
  <dc:creator>hakon torjesen</dc:creator>
  <cp:lastModifiedBy>hakon torjesen</cp:lastModifiedBy>
  <cp:revision>32</cp:revision>
  <dcterms:created xsi:type="dcterms:W3CDTF">2022-03-24T02:45:40Z</dcterms:created>
  <dcterms:modified xsi:type="dcterms:W3CDTF">2022-04-06T19:59:26Z</dcterms:modified>
</cp:coreProperties>
</file>